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7"/>
  </p:notesMasterIdLst>
  <p:sldIdLst>
    <p:sldId id="266" r:id="rId2"/>
    <p:sldId id="284" r:id="rId3"/>
    <p:sldId id="285" r:id="rId4"/>
    <p:sldId id="286" r:id="rId5"/>
    <p:sldId id="287" r:id="rId6"/>
    <p:sldId id="288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7" d="100"/>
          <a:sy n="67" d="100"/>
        </p:scale>
        <p:origin x="834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Phases of Data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211D71"/>
                </a:solidFill>
              </a:rPr>
              <a:t>Pravin Y Pawar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58000" y="5105400"/>
            <a:ext cx="50448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</a:t>
            </a:r>
          </a:p>
          <a:p>
            <a:r>
              <a:rPr lang="en-US" dirty="0"/>
              <a:t>Reliable Machine Learning </a:t>
            </a:r>
          </a:p>
          <a:p>
            <a:r>
              <a:rPr lang="en-US" dirty="0"/>
              <a:t>By Chen, Murphy, </a:t>
            </a:r>
            <a:r>
              <a:rPr lang="en-US" dirty="0" err="1"/>
              <a:t>Sculley</a:t>
            </a:r>
            <a:r>
              <a:rPr lang="en-US" dirty="0"/>
              <a:t>, Underwood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Data(8) - Processing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Even with a decent validation framework in place, most </a:t>
            </a:r>
            <a:r>
              <a:rPr lang="en-US" dirty="0">
                <a:solidFill>
                  <a:srgbClr val="FF0000"/>
                </a:solidFill>
              </a:rPr>
              <a:t>data is still messy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have </a:t>
            </a:r>
            <a:r>
              <a:rPr lang="en-US" dirty="0">
                <a:solidFill>
                  <a:srgbClr val="FF0000"/>
                </a:solidFill>
              </a:rPr>
              <a:t>missing fields, duplicates, misclassifications, or even encoding errors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more data we have, the more likely that cleaning and data consistency will be its own stage of </a:t>
            </a:r>
          </a:p>
          <a:p>
            <a:pPr marL="457200" lvl="1" indent="0">
              <a:buNone/>
            </a:pPr>
            <a:r>
              <a:rPr lang="en-US" dirty="0"/>
              <a:t>    processing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ML pipeline </a:t>
            </a:r>
            <a:r>
              <a:rPr lang="en-US" dirty="0"/>
              <a:t>will assuredly have </a:t>
            </a:r>
            <a:r>
              <a:rPr lang="en-US" dirty="0">
                <a:solidFill>
                  <a:srgbClr val="FF0000"/>
                </a:solidFill>
              </a:rPr>
              <a:t>code whose job is to clean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either put this code in a single place, where it can be reviewed and improved,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put aspects of it throughout the training pipeline</a:t>
            </a:r>
          </a:p>
          <a:p>
            <a:endParaRPr lang="en-US" dirty="0"/>
          </a:p>
          <a:p>
            <a:r>
              <a:rPr lang="en-US" dirty="0"/>
              <a:t>Another set of data consistency tasks during this portion is the </a:t>
            </a:r>
            <a:r>
              <a:rPr lang="en-US" dirty="0">
                <a:solidFill>
                  <a:srgbClr val="FF0000"/>
                </a:solidFill>
              </a:rPr>
              <a:t>normalization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refers to a set of techniques used to transform the input data into a </a:t>
            </a:r>
            <a:r>
              <a:rPr lang="en-US" dirty="0">
                <a:solidFill>
                  <a:srgbClr val="FF0000"/>
                </a:solidFill>
              </a:rPr>
              <a:t>similar scale</a:t>
            </a:r>
          </a:p>
          <a:p>
            <a:endParaRPr lang="en-US" dirty="0"/>
          </a:p>
          <a:p>
            <a:r>
              <a:rPr lang="en-US" dirty="0"/>
              <a:t>Common technique is that of putting the data into </a:t>
            </a:r>
            <a:r>
              <a:rPr lang="en-US" dirty="0">
                <a:solidFill>
                  <a:srgbClr val="FF0000"/>
                </a:solidFill>
              </a:rPr>
              <a:t>buckets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map a range of data into a much smaller set of groups that represent the same range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Cleaning and ensuring data consistency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63417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Data(9) - Processing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Enriching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Combine data with data from other sources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Labeling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common and fundamental way to extend the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identifies a given event or record by bringing in confirmation from an outside source of data (sometimes </a:t>
            </a:r>
          </a:p>
          <a:p>
            <a:pPr marL="457200" lvl="1" indent="0">
              <a:buNone/>
            </a:pPr>
            <a:r>
              <a:rPr lang="en-US" dirty="0"/>
              <a:t>    a human)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Labeled data is the key driver of all supervised ML and is often one of the most challenging and </a:t>
            </a:r>
          </a:p>
          <a:p>
            <a:pPr marL="457200" lvl="1" indent="0">
              <a:buNone/>
            </a:pPr>
            <a:r>
              <a:rPr lang="en-US" dirty="0"/>
              <a:t>    expensive parts of the whole ML process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Joins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use many external data sources to extend training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Enriching and extending</a:t>
            </a:r>
          </a:p>
        </p:txBody>
      </p:sp>
    </p:spTree>
    <p:extLst>
      <p:ext uri="{BB962C8B-B14F-4D97-AF65-F5344CB8AC3E}">
        <p14:creationId xmlns:p14="http://schemas.microsoft.com/office/powerpoint/2010/main" val="3547435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Data(10) - </a:t>
            </a:r>
            <a:r>
              <a:rPr lang="en-US" dirty="0"/>
              <a:t>Post-processing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Need to store the data somewhere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 and where we store the data is mostly driven by how we tend to use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is really a set of questions about training and serving systems</a:t>
            </a:r>
          </a:p>
          <a:p>
            <a:endParaRPr lang="en-US" dirty="0"/>
          </a:p>
          <a:p>
            <a:r>
              <a:rPr lang="en-US" dirty="0"/>
              <a:t>Two predominant concerns here: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efficiency of storage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metadata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efficiency</a:t>
            </a:r>
            <a:r>
              <a:rPr lang="en-US" dirty="0"/>
              <a:t> of a storage system is driven by </a:t>
            </a:r>
            <a:r>
              <a:rPr lang="en-US" dirty="0">
                <a:solidFill>
                  <a:srgbClr val="FF0000"/>
                </a:solidFill>
              </a:rPr>
              <a:t>access patterns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are driven by the model structure, team structure, and training process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Metadata</a:t>
            </a:r>
            <a:r>
              <a:rPr lang="en-US" dirty="0"/>
              <a:t> helps </a:t>
            </a:r>
            <a:r>
              <a:rPr lang="en-US" dirty="0">
                <a:solidFill>
                  <a:srgbClr val="FF0000"/>
                </a:solidFill>
              </a:rPr>
              <a:t>humans interact with the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multiple people work on building models on the same data (or when the same person works on this </a:t>
            </a:r>
          </a:p>
          <a:p>
            <a:pPr marL="457200" lvl="1" indent="0">
              <a:buNone/>
            </a:pPr>
            <a:r>
              <a:rPr lang="en-US" dirty="0"/>
              <a:t>     over time), metadata about the stored features provides huge value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Roadmap to understanding how the last model was put together and how we might want to put together the </a:t>
            </a:r>
          </a:p>
          <a:p>
            <a:pPr marL="457200" lvl="1" indent="0">
              <a:buNone/>
            </a:pPr>
            <a:r>
              <a:rPr lang="en-US" dirty="0"/>
              <a:t>    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More commonly undervalued parts of an ML system.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Storage</a:t>
            </a:r>
          </a:p>
        </p:txBody>
      </p:sp>
    </p:spTree>
    <p:extLst>
      <p:ext uri="{BB962C8B-B14F-4D97-AF65-F5344CB8AC3E}">
        <p14:creationId xmlns:p14="http://schemas.microsoft.com/office/powerpoint/2010/main" val="3947640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Data(11) - </a:t>
            </a:r>
            <a:r>
              <a:rPr lang="en-US" dirty="0"/>
              <a:t>Post-processing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 management system is primarily motivated by two factors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business purpose to which we intend to put the data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What problem are we trying to solve?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What is the value of that problem to our organization or our customers?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model structure and strategy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What models do we plan to build?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 are they put together?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 often are they refreshed?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 many of them are there?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 similar to one another are they?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Every choice we make about our data management system is constrained by, and constrains, these two factors!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If data management is about how and why we write data, ML training pipelines are about how and why we read it.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Management</a:t>
            </a:r>
          </a:p>
        </p:txBody>
      </p:sp>
    </p:spTree>
    <p:extLst>
      <p:ext uri="{BB962C8B-B14F-4D97-AF65-F5344CB8AC3E}">
        <p14:creationId xmlns:p14="http://schemas.microsoft.com/office/powerpoint/2010/main" val="163940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Data(12) - </a:t>
            </a:r>
            <a:r>
              <a:rPr lang="en-US" dirty="0"/>
              <a:t>Post-processing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Process of </a:t>
            </a:r>
            <a:r>
              <a:rPr lang="en-US" dirty="0">
                <a:solidFill>
                  <a:srgbClr val="FF0000"/>
                </a:solidFill>
              </a:rPr>
              <a:t>transforming large amounts of data </a:t>
            </a:r>
            <a:r>
              <a:rPr lang="en-US" dirty="0"/>
              <a:t>into an easy-to-navigate </a:t>
            </a:r>
            <a:r>
              <a:rPr lang="en-US" dirty="0">
                <a:solidFill>
                  <a:srgbClr val="FF0000"/>
                </a:solidFill>
              </a:rPr>
              <a:t>representation</a:t>
            </a:r>
            <a:r>
              <a:rPr lang="en-US" dirty="0"/>
              <a:t> using </a:t>
            </a:r>
            <a:r>
              <a:rPr lang="en-US" dirty="0">
                <a:solidFill>
                  <a:srgbClr val="FF0000"/>
                </a:solidFill>
              </a:rPr>
              <a:t>statistical and/or graphical techniques and tools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Essential task of ML architectures and knowledge discovery techniques </a:t>
            </a:r>
            <a:r>
              <a:rPr lang="en-US" dirty="0">
                <a:solidFill>
                  <a:srgbClr val="FF0000"/>
                </a:solidFill>
              </a:rPr>
              <a:t>to make data less confusing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    and more accessible</a:t>
            </a:r>
          </a:p>
          <a:p>
            <a:endParaRPr lang="en-US" dirty="0"/>
          </a:p>
          <a:p>
            <a:r>
              <a:rPr lang="en-US" dirty="0"/>
              <a:t>Not enough just to show a pie chart or bar graph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Need to provide the human reader an explanation </a:t>
            </a:r>
            <a:r>
              <a:rPr lang="en-US" dirty="0"/>
              <a:t>of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what each record in the dataset </a:t>
            </a:r>
            <a:r>
              <a:rPr lang="en-US" dirty="0">
                <a:solidFill>
                  <a:srgbClr val="FF0000"/>
                </a:solidFill>
              </a:rPr>
              <a:t>means</a:t>
            </a:r>
            <a:r>
              <a:rPr lang="en-US" dirty="0"/>
              <a:t>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 it is </a:t>
            </a:r>
            <a:r>
              <a:rPr lang="en-US" dirty="0">
                <a:solidFill>
                  <a:srgbClr val="FF0000"/>
                </a:solidFill>
              </a:rPr>
              <a:t>linked</a:t>
            </a:r>
            <a:r>
              <a:rPr lang="en-US" dirty="0"/>
              <a:t> with the records in other datasets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and whether it is </a:t>
            </a:r>
            <a:r>
              <a:rPr lang="en-US" dirty="0">
                <a:solidFill>
                  <a:srgbClr val="FF0000"/>
                </a:solidFill>
              </a:rPr>
              <a:t>clean and safe to use </a:t>
            </a:r>
            <a:r>
              <a:rPr lang="en-US" dirty="0"/>
              <a:t>for training models</a:t>
            </a:r>
          </a:p>
          <a:p>
            <a:endParaRPr lang="en-US" dirty="0"/>
          </a:p>
          <a:p>
            <a:r>
              <a:rPr lang="en-US" dirty="0"/>
              <a:t>Practically impossible for data scientists to look at large datasets without well-defined and high-</a:t>
            </a:r>
          </a:p>
          <a:p>
            <a:pPr marL="0" indent="0">
              <a:buNone/>
            </a:pPr>
            <a:r>
              <a:rPr lang="en-US"/>
              <a:t>performant </a:t>
            </a:r>
            <a:r>
              <a:rPr lang="en-US" dirty="0"/>
              <a:t>data visualization tools and processes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Analysis and Visualization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69334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Management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data management stage is about </a:t>
            </a:r>
            <a:r>
              <a:rPr lang="en-US" dirty="0">
                <a:solidFill>
                  <a:srgbClr val="FF0000"/>
                </a:solidFill>
              </a:rPr>
              <a:t>transforming the data into a format and storage organization suitable for using it for later stages of the process</a:t>
            </a:r>
          </a:p>
          <a:p>
            <a:endParaRPr lang="en-US" dirty="0"/>
          </a:p>
          <a:p>
            <a:r>
              <a:rPr lang="en-US" dirty="0"/>
              <a:t>During this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apply a range of </a:t>
            </a:r>
            <a:r>
              <a:rPr lang="en-US" dirty="0">
                <a:solidFill>
                  <a:srgbClr val="FF0000"/>
                </a:solidFill>
              </a:rPr>
              <a:t>data transformations </a:t>
            </a:r>
            <a:r>
              <a:rPr lang="en-US" dirty="0"/>
              <a:t>that are model specific to prepare the data for 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next operations on the data will be to </a:t>
            </a:r>
            <a:r>
              <a:rPr lang="en-US" dirty="0">
                <a:solidFill>
                  <a:srgbClr val="FF0000"/>
                </a:solidFill>
              </a:rPr>
              <a:t>train ML models</a:t>
            </a:r>
            <a:r>
              <a:rPr lang="en-US" dirty="0"/>
              <a:t>, anonymize certain sensitive items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delete data </a:t>
            </a:r>
            <a:r>
              <a:rPr lang="en-US" dirty="0"/>
              <a:t>when we no longer need it or are asked to do so</a:t>
            </a:r>
          </a:p>
          <a:p>
            <a:endParaRPr lang="en-US" dirty="0"/>
          </a:p>
          <a:p>
            <a:r>
              <a:rPr lang="en-US" dirty="0"/>
              <a:t>To prepare for these operations on the data,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take input from the business leaders to answer questions about primary use cases for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explore possible areas for future exploration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Data management in modern ML environments consists of </a:t>
            </a:r>
            <a:r>
              <a:rPr lang="en-US" dirty="0">
                <a:solidFill>
                  <a:srgbClr val="FF0000"/>
                </a:solidFill>
              </a:rPr>
              <a:t>multiple phases</a:t>
            </a:r>
            <a:r>
              <a:rPr lang="en-US" dirty="0"/>
              <a:t> before feeding the data into model-training pipelines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Creation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Ingestion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Processing (which includes validation, cleaning, and enrichment)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Post-processing (which includes data management, storage, and analysis)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3505200"/>
            <a:ext cx="6619875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Data(2) - Creation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Odd or obvious to state, but ML training data comes from </a:t>
            </a:r>
            <a:r>
              <a:rPr lang="en-US" dirty="0">
                <a:solidFill>
                  <a:srgbClr val="FF0000"/>
                </a:solidFill>
              </a:rPr>
              <a:t>somewhere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Datasets are all created at some point via some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process of generating or capturing the data in some data storage system but not our data storage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Examples - logs from serving systems, large collections of images captured from an event, diagnostic data from medical procedures</a:t>
            </a:r>
          </a:p>
          <a:p>
            <a:endParaRPr lang="en-US" dirty="0"/>
          </a:p>
          <a:p>
            <a:r>
              <a:rPr lang="en-US" dirty="0"/>
              <a:t>Some datasets work well when they are </a:t>
            </a:r>
            <a:r>
              <a:rPr lang="en-US" dirty="0">
                <a:solidFill>
                  <a:srgbClr val="FF0000"/>
                </a:solidFill>
              </a:rPr>
              <a:t>static</a:t>
            </a:r>
            <a:r>
              <a:rPr lang="en-US" dirty="0"/>
              <a:t> (or at least don’t change quickly), and others are useful only when </a:t>
            </a:r>
            <a:r>
              <a:rPr lang="en-US" dirty="0">
                <a:solidFill>
                  <a:srgbClr val="FF0000"/>
                </a:solidFill>
              </a:rPr>
              <a:t>frequently updated</a:t>
            </a:r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photo-recognition dataset, may be usable for many months, as long as it is suitably representative of the types of photos would like to recognize with model.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 the other hand, if the outside photos represent only winter environments from a temperate climate, the distribution of the photo set will be significantly diversified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Data(3) - Creation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1600201"/>
            <a:ext cx="5943600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Structured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quantitative with a predefined </a:t>
            </a:r>
            <a:r>
              <a:rPr lang="en-US" dirty="0">
                <a:solidFill>
                  <a:srgbClr val="FF0000"/>
                </a:solidFill>
              </a:rPr>
              <a:t>data model/schema</a:t>
            </a:r>
            <a:r>
              <a:rPr lang="en-US" dirty="0"/>
              <a:t>, highly </a:t>
            </a:r>
          </a:p>
          <a:p>
            <a:pPr marL="457200" lvl="1" indent="0">
              <a:buNone/>
            </a:pPr>
            <a:r>
              <a:rPr lang="en-US" dirty="0"/>
              <a:t>    organized, and stored in tabular formats like spreadsheets </a:t>
            </a:r>
          </a:p>
          <a:p>
            <a:pPr marL="457200" lvl="1" indent="0">
              <a:buNone/>
            </a:pPr>
            <a:r>
              <a:rPr lang="en-US" dirty="0"/>
              <a:t>    or relational databases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easily processed by relatively simple code using </a:t>
            </a:r>
          </a:p>
          <a:p>
            <a:pPr marL="457200" lvl="1" indent="0">
              <a:buNone/>
            </a:pPr>
            <a:r>
              <a:rPr lang="en-US" dirty="0"/>
              <a:t>    obvious heuristics.</a:t>
            </a:r>
          </a:p>
          <a:p>
            <a:endParaRPr lang="en-US" dirty="0"/>
          </a:p>
          <a:p>
            <a:r>
              <a:rPr lang="en-US" dirty="0"/>
              <a:t>Unstructured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qualitative </a:t>
            </a:r>
            <a:r>
              <a:rPr lang="en-US" dirty="0">
                <a:solidFill>
                  <a:srgbClr val="FF0000"/>
                </a:solidFill>
              </a:rPr>
              <a:t>without a standard data model/schema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cannot be processed and analyzed using conventional data     </a:t>
            </a:r>
          </a:p>
          <a:p>
            <a:pPr marL="457200" lvl="1" indent="0">
              <a:buNone/>
            </a:pPr>
            <a:r>
              <a:rPr lang="en-US" dirty="0"/>
              <a:t>     methods and tools</a:t>
            </a:r>
          </a:p>
          <a:p>
            <a:endParaRPr lang="en-US" dirty="0"/>
          </a:p>
          <a:p>
            <a:r>
              <a:rPr lang="en-US" dirty="0"/>
              <a:t>Semi-structured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doesn’t have a specific data model/schema but includes tags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     and semantic markers</a:t>
            </a:r>
            <a:r>
              <a:rPr lang="en-US" dirty="0"/>
              <a:t>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type of structured data that  lies between structured and </a:t>
            </a:r>
          </a:p>
          <a:p>
            <a:pPr marL="457200" lvl="1" indent="0">
              <a:buNone/>
            </a:pPr>
            <a:r>
              <a:rPr lang="en-US" dirty="0"/>
              <a:t>     unstructured data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The character of the internal structure of the data will have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     significant implications for the way we process, store, and use it.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Kinds of data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615" y="1340644"/>
            <a:ext cx="1943100" cy="1447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5415" y="2986088"/>
            <a:ext cx="2019300" cy="1476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6567" y="4762500"/>
            <a:ext cx="1781175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Data(4) - Creation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Small amount of training data </a:t>
            </a:r>
            <a:r>
              <a:rPr lang="en-US" dirty="0"/>
              <a:t>is available - not enough to train a high-quality model on </a:t>
            </a:r>
          </a:p>
          <a:p>
            <a:r>
              <a:rPr lang="en-US" dirty="0">
                <a:solidFill>
                  <a:srgbClr val="FF0000"/>
                </a:solidFill>
              </a:rPr>
              <a:t>then need to augment that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Tools are available that can do so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For example, </a:t>
            </a:r>
            <a:r>
              <a:rPr lang="en-US" dirty="0">
                <a:solidFill>
                  <a:srgbClr val="FF0000"/>
                </a:solidFill>
              </a:rPr>
              <a:t>Snorkel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one good place to start, as it allows us to easily expand a small dataset into a large one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has good evidence that this approach can yield extremely good results at low cost, although it does </a:t>
            </a:r>
          </a:p>
          <a:p>
            <a:pPr marL="457200" lvl="1" indent="0">
              <a:buNone/>
            </a:pPr>
            <a:r>
              <a:rPr lang="en-US" dirty="0"/>
              <a:t>    need to be used with caution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Dataset augmentation</a:t>
            </a:r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Data(5) - Ingestion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The data needs to be received into the system and written to storage for further 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not all data created may be ingested or collected, because we don’t want or need to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 filtering and selection step necessarily occurs</a:t>
            </a:r>
          </a:p>
          <a:p>
            <a:endParaRPr lang="en-US" dirty="0"/>
          </a:p>
          <a:p>
            <a:r>
              <a:rPr lang="en-US" dirty="0"/>
              <a:t>Sampling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also simply sample at this stage if have so much data which can not be processed all of it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as ML training and other data processing is often extremely computationally expensive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effective way to save money on intermediate processing and training costs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important to measure the quality cost of sampling and compare that to the savings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likely to occasionally loose some detail for some events – </a:t>
            </a:r>
            <a:r>
              <a:rPr lang="en-US" dirty="0">
                <a:solidFill>
                  <a:srgbClr val="FF0000"/>
                </a:solidFill>
              </a:rPr>
              <a:t>unavoidable!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In general, ML training systems perform better with more data. Any reduction in data may well impact quality at the same time as reducing costs.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Filter / Selection / Sampling</a:t>
            </a:r>
          </a:p>
        </p:txBody>
      </p:sp>
    </p:spTree>
    <p:extLst>
      <p:ext uri="{BB962C8B-B14F-4D97-AF65-F5344CB8AC3E}">
        <p14:creationId xmlns:p14="http://schemas.microsoft.com/office/powerpoint/2010/main" val="386036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Data(6) - Ingestion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Depending on the volume of data and the complexity of our service, the ingestion phase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be as simple as “dump some </a:t>
            </a:r>
            <a:r>
              <a:rPr lang="en-US" dirty="0">
                <a:solidFill>
                  <a:srgbClr val="FF0000"/>
                </a:solidFill>
              </a:rPr>
              <a:t>files</a:t>
            </a:r>
            <a:r>
              <a:rPr lang="en-US" dirty="0"/>
              <a:t> in that directory over there”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as sophisticated as a </a:t>
            </a:r>
            <a:r>
              <a:rPr lang="en-US" dirty="0">
                <a:solidFill>
                  <a:srgbClr val="FF0000"/>
                </a:solidFill>
              </a:rPr>
              <a:t>remote procedure call (RPC) endpoint </a:t>
            </a:r>
            <a:r>
              <a:rPr lang="en-US" dirty="0"/>
              <a:t>that receives specifically formatted files and confirms a reference to the data bundle that was received so that its progress through the system can be tracked</a:t>
            </a:r>
          </a:p>
          <a:p>
            <a:endParaRPr lang="en-US" dirty="0"/>
          </a:p>
          <a:p>
            <a:r>
              <a:rPr lang="en-US" dirty="0"/>
              <a:t>Reliability concerns during the ingestion phase typically focus on </a:t>
            </a:r>
            <a:r>
              <a:rPr lang="en-US" dirty="0">
                <a:solidFill>
                  <a:srgbClr val="FF0000"/>
                </a:solidFill>
              </a:rPr>
              <a:t>correctness and throughput</a:t>
            </a:r>
          </a:p>
          <a:p>
            <a:pPr lvl="1"/>
            <a:r>
              <a:rPr lang="en-US" dirty="0"/>
              <a:t>Correctness is the general property that the data is properly read and written in the correct place without being unnecessarily skipped or misplaced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Monitoring the existence and condition of data before and during ingestion is the most difficult part of the data pipeline.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Mechanism</a:t>
            </a:r>
          </a:p>
        </p:txBody>
      </p:sp>
    </p:spTree>
    <p:extLst>
      <p:ext uri="{BB962C8B-B14F-4D97-AF65-F5344CB8AC3E}">
        <p14:creationId xmlns:p14="http://schemas.microsoft.com/office/powerpoint/2010/main" val="1500574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of Data(7) - Processing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Set of common operations to make the data ready for 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Validation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cleaning and ensuring data consistency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enriching and extending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Validation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Efficient and powerful ML models can never do what we want them to do with bad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production, a common reason for errors in the data is bugs in the code that is collecting the data in the first place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ingested from external sources might have a lot of errors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extremely important to validate the incoming data especially when there is a well-defined schema and/or an ability to compare against the last known valid feed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performed against a common definition of the field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both store and be able to reference those standard definitions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Validation</a:t>
            </a:r>
          </a:p>
        </p:txBody>
      </p:sp>
    </p:spTree>
    <p:extLst>
      <p:ext uri="{BB962C8B-B14F-4D97-AF65-F5344CB8AC3E}">
        <p14:creationId xmlns:p14="http://schemas.microsoft.com/office/powerpoint/2010/main" val="2040714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3257</TotalTime>
  <Words>1621</Words>
  <Application>Microsoft Office PowerPoint</Application>
  <PresentationFormat>Widescreen</PresentationFormat>
  <Paragraphs>183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Phases of Data</vt:lpstr>
      <vt:lpstr>Data Management</vt:lpstr>
      <vt:lpstr>Phases of Data</vt:lpstr>
      <vt:lpstr>Phases of Data(2) - Creation</vt:lpstr>
      <vt:lpstr>Phases of Data(3) - Creation</vt:lpstr>
      <vt:lpstr>Phases of Data(4) - Creation</vt:lpstr>
      <vt:lpstr>Phases of Data(5) - Ingestion</vt:lpstr>
      <vt:lpstr>Phases of Data(6) - Ingestion</vt:lpstr>
      <vt:lpstr>Phases of Data(7) - Processing</vt:lpstr>
      <vt:lpstr>Phases of Data(8) - Processing</vt:lpstr>
      <vt:lpstr>Phases of Data(9) - Processing</vt:lpstr>
      <vt:lpstr>Phases of Data(10) - Post-processing</vt:lpstr>
      <vt:lpstr>Phases of Data(11) - Post-processing</vt:lpstr>
      <vt:lpstr>Phases of Data(12) - Post-processing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BITS</cp:lastModifiedBy>
  <cp:revision>270</cp:revision>
  <dcterms:created xsi:type="dcterms:W3CDTF">2018-10-16T06:13:57Z</dcterms:created>
  <dcterms:modified xsi:type="dcterms:W3CDTF">2023-11-25T01:27:16Z</dcterms:modified>
</cp:coreProperties>
</file>

<file path=docProps/thumbnail.jpeg>
</file>